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8" r:id="rId1"/>
  </p:sldMasterIdLst>
  <p:notesMasterIdLst>
    <p:notesMasterId r:id="rId21"/>
  </p:notesMasterIdLst>
  <p:sldIdLst>
    <p:sldId id="256" r:id="rId2"/>
    <p:sldId id="257" r:id="rId3"/>
    <p:sldId id="272" r:id="rId4"/>
    <p:sldId id="271" r:id="rId5"/>
    <p:sldId id="275" r:id="rId6"/>
    <p:sldId id="277" r:id="rId7"/>
    <p:sldId id="276" r:id="rId8"/>
    <p:sldId id="278" r:id="rId9"/>
    <p:sldId id="263" r:id="rId10"/>
    <p:sldId id="261" r:id="rId11"/>
    <p:sldId id="260" r:id="rId12"/>
    <p:sldId id="264" r:id="rId13"/>
    <p:sldId id="274" r:id="rId14"/>
    <p:sldId id="262" r:id="rId15"/>
    <p:sldId id="265" r:id="rId16"/>
    <p:sldId id="279" r:id="rId17"/>
    <p:sldId id="269" r:id="rId18"/>
    <p:sldId id="270" r:id="rId19"/>
    <p:sldId id="259" r:id="rId20"/>
  </p:sldIdLst>
  <p:sldSz cx="12192000" cy="6858000"/>
  <p:notesSz cx="6858000" cy="9144000"/>
  <p:embeddedFontLst>
    <p:embeddedFont>
      <p:font typeface="Lato Black" panose="020F0502020204030203" pitchFamily="34" charset="0"/>
      <p:bold r:id="rId22"/>
      <p:boldItalic r:id="rId23"/>
    </p:embeddedFont>
    <p:embeddedFont>
      <p:font typeface="Libre Baskerville" panose="02000000000000000000" pitchFamily="2" charset="0"/>
      <p:regular r:id="rId24"/>
      <p:bold r:id="rId25"/>
      <p:italic r:id="rId26"/>
    </p:embeddedFont>
    <p:embeddedFont>
      <p:font typeface="Neue Haas Grotesk Text Pro" panose="020B0504020202020204" pitchFamily="34" charset="0"/>
      <p:regular r:id="rId27"/>
      <p:bold r:id="rId28"/>
      <p:italic r:id="rId29"/>
      <p:boldItalic r:id="rId30"/>
    </p:embeddedFont>
    <p:embeddedFont>
      <p:font typeface="Rockwell" panose="02060603020205020403" pitchFamily="18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01C6D-7281-4864-CD9C-F7917E1A7E86}" v="80" dt="2025-10-01T10:12:47.085"/>
    <p1510:client id="{E8E7F3C2-7AC0-68B3-255E-3CBD391F9AF9}" v="151" dt="2025-10-01T06:11:31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06" autoAdjust="0"/>
  </p:normalViewPr>
  <p:slideViewPr>
    <p:cSldViewPr snapToGrid="0">
      <p:cViewPr varScale="1">
        <p:scale>
          <a:sx n="91" d="100"/>
          <a:sy n="91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“Web scraping is a technique used to automatically extract information from websites. In our project, we used Python libraries such as Requests, </a:t>
            </a:r>
            <a:r>
              <a:rPr lang="en-US" dirty="0" err="1"/>
              <a:t>BeautifulSoup</a:t>
            </a:r>
            <a:r>
              <a:rPr lang="en-US" dirty="0"/>
              <a:t>, and Regex to perform this process. The scraper first sends a request to the website and receives the HTML content as a response. From this HTML, we parse and extract the useful details like city, price, size, BHK, and amenities. Finally, the collected data is cleaned and stored in a structured format such as CSV, which makes it ready for analysis and visualization.”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050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354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10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24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16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613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43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82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59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42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84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0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61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22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27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05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31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33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333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sNk55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nikhil-borade-307747314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beach from a room&#10;&#10;AI-generated content may be incorrect.">
            <a:extLst>
              <a:ext uri="{FF2B5EF4-FFF2-40B4-BE49-F238E27FC236}">
                <a16:creationId xmlns:a16="http://schemas.microsoft.com/office/drawing/2014/main" id="{E117B169-A845-922D-6E30-20E7AA0E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" y="0"/>
            <a:ext cx="12191551" cy="6858000"/>
          </a:xfrm>
          <a:prstGeom prst="rect">
            <a:avLst/>
          </a:prstGeom>
        </p:spPr>
      </p:pic>
      <p:sp>
        <p:nvSpPr>
          <p:cNvPr id="99" name="Google Shape;99;p1"/>
          <p:cNvSpPr txBox="1"/>
          <p:nvPr/>
        </p:nvSpPr>
        <p:spPr>
          <a:xfrm>
            <a:off x="2174047" y="3253357"/>
            <a:ext cx="724618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A Study of BHK Configurations in the Indian Real Estate Market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7E2C6-C045-6DFC-04C3-1CC4729E602E}"/>
              </a:ext>
            </a:extLst>
          </p:cNvPr>
          <p:cNvSpPr txBox="1"/>
          <p:nvPr/>
        </p:nvSpPr>
        <p:spPr>
          <a:xfrm>
            <a:off x="4764947" y="5410899"/>
            <a:ext cx="349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Google Shape;99;p1">
            <a:extLst>
              <a:ext uri="{FF2B5EF4-FFF2-40B4-BE49-F238E27FC236}">
                <a16:creationId xmlns:a16="http://schemas.microsoft.com/office/drawing/2014/main" id="{978C8720-8EF9-5116-D454-66E3FB765924}"/>
              </a:ext>
            </a:extLst>
          </p:cNvPr>
          <p:cNvSpPr txBox="1"/>
          <p:nvPr/>
        </p:nvSpPr>
        <p:spPr>
          <a:xfrm>
            <a:off x="1695272" y="5897477"/>
            <a:ext cx="7246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Presented by :</a:t>
            </a:r>
            <a:endParaRPr lang="en-US" b="1" dirty="0">
              <a:latin typeface="Calibri"/>
              <a:ea typeface="Calibri"/>
              <a:cs typeface="Calibri"/>
            </a:endParaRPr>
          </a:p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Nikhil </a:t>
            </a:r>
            <a:r>
              <a:rPr lang="en-US" b="1" err="1">
                <a:latin typeface="Calibri"/>
                <a:ea typeface="Calibri"/>
                <a:cs typeface="Calibri"/>
              </a:rPr>
              <a:t>Borade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99;p1">
            <a:extLst>
              <a:ext uri="{FF2B5EF4-FFF2-40B4-BE49-F238E27FC236}">
                <a16:creationId xmlns:a16="http://schemas.microsoft.com/office/drawing/2014/main" id="{2806DECF-0657-0A98-0587-290BD85CE365}"/>
              </a:ext>
            </a:extLst>
          </p:cNvPr>
          <p:cNvSpPr txBox="1"/>
          <p:nvPr/>
        </p:nvSpPr>
        <p:spPr>
          <a:xfrm>
            <a:off x="3932509" y="2292065"/>
            <a:ext cx="3190005" cy="6462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Title</a:t>
            </a:r>
            <a:endParaRPr lang="en-US" sz="3600" b="1" u="sng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00A362-81C2-DF05-0666-6507B7B6A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7" y="536476"/>
            <a:ext cx="9096376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E6F55-1FBC-DDFB-CE1F-211959B6F78D}"/>
              </a:ext>
            </a:extLst>
          </p:cNvPr>
          <p:cNvSpPr txBox="1"/>
          <p:nvPr/>
        </p:nvSpPr>
        <p:spPr>
          <a:xfrm>
            <a:off x="314960" y="4813836"/>
            <a:ext cx="1104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2 BHK Leads the Market :- </a:t>
            </a:r>
            <a:r>
              <a:rPr lang="en-US" dirty="0"/>
              <a:t>With </a:t>
            </a:r>
            <a:r>
              <a:rPr lang="en-US" b="1" dirty="0"/>
              <a:t>262 properties</a:t>
            </a:r>
            <a:r>
              <a:rPr lang="en-US" dirty="0"/>
              <a:t>, 2 BHK units are the most common—indicating strong demand for mid-sized homes.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3 BHK Is a Close Second</a:t>
            </a:r>
            <a:r>
              <a:rPr lang="en-US" dirty="0"/>
              <a:t> :- </a:t>
            </a:r>
            <a:r>
              <a:rPr lang="en-US" b="1" dirty="0"/>
              <a:t>225 properties</a:t>
            </a:r>
            <a:r>
              <a:rPr lang="en-US" dirty="0"/>
              <a:t> show that 3 BHKs are nearly as popular, appealing to families needing extra space.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Luxury Segments Are Sparse :- </a:t>
            </a:r>
            <a:r>
              <a:rPr lang="en-US" dirty="0"/>
              <a:t>4 and 5 BHKs combined make up less than </a:t>
            </a:r>
            <a:r>
              <a:rPr lang="en-US" b="1" dirty="0"/>
              <a:t>15%</a:t>
            </a:r>
            <a:r>
              <a:rPr lang="en-US" dirty="0"/>
              <a:t> of the total, suggesting limited supply demand for larger homes.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119C1-4921-A5CC-5A7F-1132EFFE3759}"/>
              </a:ext>
            </a:extLst>
          </p:cNvPr>
          <p:cNvSpPr txBox="1"/>
          <p:nvPr/>
        </p:nvSpPr>
        <p:spPr>
          <a:xfrm>
            <a:off x="3982720" y="35064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Top 5 BHK VS COUNT</a:t>
            </a:r>
          </a:p>
        </p:txBody>
      </p:sp>
    </p:spTree>
    <p:extLst>
      <p:ext uri="{BB962C8B-B14F-4D97-AF65-F5344CB8AC3E}">
        <p14:creationId xmlns:p14="http://schemas.microsoft.com/office/powerpoint/2010/main" val="349003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28B346E-FFB1-4273-B396-43592004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1" y="445291"/>
            <a:ext cx="5418136" cy="403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62B0FF-3E8C-03C6-5B81-53552DB2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5" y="445291"/>
            <a:ext cx="5065184" cy="403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85653-A4C6-52F1-CF28-1CD64E4CD4AC}"/>
              </a:ext>
            </a:extLst>
          </p:cNvPr>
          <p:cNvSpPr txBox="1"/>
          <p:nvPr/>
        </p:nvSpPr>
        <p:spPr>
          <a:xfrm>
            <a:off x="203731" y="4658383"/>
            <a:ext cx="10957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Most properties are priced between 0.5 Cr and 3 Cr.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Very few properties go above 5 Cr, but they exist as outliers.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market is skewed towards affordable and mid-range homes, with only a small luxury segment.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5B970-7BBC-AAF7-6D01-207A5B4E8113}"/>
              </a:ext>
            </a:extLst>
          </p:cNvPr>
          <p:cNvSpPr txBox="1"/>
          <p:nvPr/>
        </p:nvSpPr>
        <p:spPr>
          <a:xfrm>
            <a:off x="3977007" y="-36694"/>
            <a:ext cx="482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Distribution of Property Prices</a:t>
            </a:r>
          </a:p>
        </p:txBody>
      </p:sp>
    </p:spTree>
    <p:extLst>
      <p:ext uri="{BB962C8B-B14F-4D97-AF65-F5344CB8AC3E}">
        <p14:creationId xmlns:p14="http://schemas.microsoft.com/office/powerpoint/2010/main" val="389824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87D7E44-5AC3-7844-3645-045D7386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2" y="455295"/>
            <a:ext cx="9910128" cy="402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13E68-60E8-66D7-4297-F59693E54212}"/>
              </a:ext>
            </a:extLst>
          </p:cNvPr>
          <p:cNvSpPr txBox="1"/>
          <p:nvPr/>
        </p:nvSpPr>
        <p:spPr>
          <a:xfrm>
            <a:off x="534352" y="4653280"/>
            <a:ext cx="10570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/>
              <a:t>Pathardi</a:t>
            </a:r>
            <a:r>
              <a:rPr lang="en-IN" dirty="0"/>
              <a:t> </a:t>
            </a:r>
            <a:r>
              <a:rPr lang="en-IN" dirty="0" err="1"/>
              <a:t>Phata</a:t>
            </a:r>
            <a:r>
              <a:rPr lang="en-IN" dirty="0"/>
              <a:t> (Nashik) and Hiranandani Link Road (Mumbai) have the highest number of listings.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Popular Mumbai areas like Chembur, Andheri East, and Mulund East also appear in the top 10.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Pune localities like Lohegaon, Hadapsar, and </a:t>
            </a:r>
            <a:r>
              <a:rPr lang="en-IN" dirty="0" err="1"/>
              <a:t>Krushnakunj</a:t>
            </a:r>
            <a:r>
              <a:rPr lang="en-IN" dirty="0"/>
              <a:t> Phase 2 also have good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BCBA8-068A-B35F-F007-FB4657E4D051}"/>
              </a:ext>
            </a:extLst>
          </p:cNvPr>
          <p:cNvSpPr txBox="1"/>
          <p:nvPr/>
        </p:nvSpPr>
        <p:spPr>
          <a:xfrm>
            <a:off x="3383280" y="0"/>
            <a:ext cx="565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Top 10 Localities By Number of Properties</a:t>
            </a:r>
          </a:p>
        </p:txBody>
      </p:sp>
    </p:spTree>
    <p:extLst>
      <p:ext uri="{BB962C8B-B14F-4D97-AF65-F5344CB8AC3E}">
        <p14:creationId xmlns:p14="http://schemas.microsoft.com/office/powerpoint/2010/main" val="408295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AD403A1F-9F74-CCC8-90A3-9E6C04B8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6" y="457199"/>
            <a:ext cx="9508067" cy="433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1E015E-3B35-F98F-E612-4A94E03BC185}"/>
              </a:ext>
            </a:extLst>
          </p:cNvPr>
          <p:cNvSpPr txBox="1"/>
          <p:nvPr/>
        </p:nvSpPr>
        <p:spPr>
          <a:xfrm>
            <a:off x="712045" y="5032554"/>
            <a:ext cx="10373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Chembur (Mumbai) and Andheri East (Mumbai) show the highest average prices.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Localities like Nashik Road and </a:t>
            </a:r>
            <a:r>
              <a:rPr lang="en-US" dirty="0" err="1"/>
              <a:t>Pathardi</a:t>
            </a:r>
            <a:r>
              <a:rPr lang="en-US" dirty="0"/>
              <a:t> </a:t>
            </a:r>
            <a:r>
              <a:rPr lang="en-US" dirty="0" err="1"/>
              <a:t>Phata</a:t>
            </a:r>
            <a:r>
              <a:rPr lang="en-US" dirty="0"/>
              <a:t> are among the most affordable.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Hadapsar (Pune) and Lohegaon (Pune) fall in the mid-range segment.</a:t>
            </a:r>
            <a:endParaRPr lang="en-IN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06210-B5E2-3EB8-F701-D02ED50DED26}"/>
              </a:ext>
            </a:extLst>
          </p:cNvPr>
          <p:cNvSpPr txBox="1"/>
          <p:nvPr/>
        </p:nvSpPr>
        <p:spPr>
          <a:xfrm>
            <a:off x="712045" y="-61427"/>
            <a:ext cx="23461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Bivariate :-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682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DF9AFF95-5B61-11C3-4D73-26B129D3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3" y="549432"/>
            <a:ext cx="539697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5A592F2-7765-6044-73B7-C8CD0CC44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60" y="549431"/>
            <a:ext cx="522975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E27E9-3123-6B3C-23FA-85F4E43F83EC}"/>
              </a:ext>
            </a:extLst>
          </p:cNvPr>
          <p:cNvSpPr txBox="1"/>
          <p:nvPr/>
        </p:nvSpPr>
        <p:spPr>
          <a:xfrm>
            <a:off x="527053" y="5222240"/>
            <a:ext cx="1044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Mumbai leads luxury: ₹28 Cr max price—highest among all cities.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Nagpur surprises: ₹13.75 Cr max hints at emerging premium zones.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Nashik is most affordable: ₹0.12 Cr minimum—ideal for budget buyers.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Pune offers range: ₹0.17 Cr to ₹16 Cr—diverse market for all segments.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Wide price gaps: Cities show strong internal segmentation in listings.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AC7C1-48B5-9D56-6AC4-60441CE3A4C5}"/>
              </a:ext>
            </a:extLst>
          </p:cNvPr>
          <p:cNvSpPr txBox="1"/>
          <p:nvPr/>
        </p:nvSpPr>
        <p:spPr>
          <a:xfrm>
            <a:off x="3302000" y="40640"/>
            <a:ext cx="59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Maximum  &amp; Minimum Property Price Per City</a:t>
            </a:r>
          </a:p>
        </p:txBody>
      </p:sp>
    </p:spTree>
    <p:extLst>
      <p:ext uri="{BB962C8B-B14F-4D97-AF65-F5344CB8AC3E}">
        <p14:creationId xmlns:p14="http://schemas.microsoft.com/office/powerpoint/2010/main" val="122696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3DD5AF-D65B-8603-9488-FFBE8A64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684075"/>
            <a:ext cx="9420225" cy="45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1FD80E-BA05-8C65-A71B-907DA06BDE75}"/>
              </a:ext>
            </a:extLst>
          </p:cNvPr>
          <p:cNvSpPr txBox="1"/>
          <p:nvPr/>
        </p:nvSpPr>
        <p:spPr>
          <a:xfrm>
            <a:off x="685799" y="5257800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Mumbai has the highest median price per sq. ft.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Mumbai shows the widest price variation and many outliers.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Pune offers balanced pricing with a moderate spread.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Nashik and Nagpur are more affordable and consistent.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Outliers suggest premium pockets in all cities.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CAF4B-B854-5687-6857-BE6C6618A62C}"/>
              </a:ext>
            </a:extLst>
          </p:cNvPr>
          <p:cNvSpPr txBox="1"/>
          <p:nvPr/>
        </p:nvSpPr>
        <p:spPr>
          <a:xfrm>
            <a:off x="1330960" y="81280"/>
            <a:ext cx="8338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Distribution of Price Per Square Feet by City</a:t>
            </a:r>
          </a:p>
        </p:txBody>
      </p:sp>
    </p:spTree>
    <p:extLst>
      <p:ext uri="{BB962C8B-B14F-4D97-AF65-F5344CB8AC3E}">
        <p14:creationId xmlns:p14="http://schemas.microsoft.com/office/powerpoint/2010/main" val="48181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A75B383-9286-8B3B-FFDD-C5CD88103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8" y="530970"/>
            <a:ext cx="9420225" cy="43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0C02CB-8269-FC61-67B9-E9BC3EE75A1F}"/>
              </a:ext>
            </a:extLst>
          </p:cNvPr>
          <p:cNvSpPr txBox="1"/>
          <p:nvPr/>
        </p:nvSpPr>
        <p:spPr>
          <a:xfrm>
            <a:off x="453237" y="4981782"/>
            <a:ext cx="10541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Apartments dominate across all cities, especially in Pune (206) and Mumbai (166).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Plots are most common in Pune (82) and Nagpur (33), showing demand for land in these areas.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Villas are rare, with only a few listings in Pune, Nashik, and Nagpur—and none in Mumbai.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Mumbai’s market is highly apartment-centric, with almost no diversity in property type.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Pune offers the widest mix of property types, making it a more versatile market.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10716-C1A7-00E1-A9EC-9D6D51F46245}"/>
              </a:ext>
            </a:extLst>
          </p:cNvPr>
          <p:cNvSpPr txBox="1"/>
          <p:nvPr/>
        </p:nvSpPr>
        <p:spPr>
          <a:xfrm>
            <a:off x="619760" y="78568"/>
            <a:ext cx="60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Distribution of  Property Types Across Cities :-</a:t>
            </a:r>
          </a:p>
        </p:txBody>
      </p:sp>
    </p:spTree>
    <p:extLst>
      <p:ext uri="{BB962C8B-B14F-4D97-AF65-F5344CB8AC3E}">
        <p14:creationId xmlns:p14="http://schemas.microsoft.com/office/powerpoint/2010/main" val="323607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0AA394E-4349-5DC6-F9D1-F6FE45E49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59" y="646060"/>
            <a:ext cx="8533187" cy="437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62456-E072-0702-079E-A7F02DDF5481}"/>
              </a:ext>
            </a:extLst>
          </p:cNvPr>
          <p:cNvSpPr txBox="1"/>
          <p:nvPr/>
        </p:nvSpPr>
        <p:spPr>
          <a:xfrm>
            <a:off x="746621" y="5016617"/>
            <a:ext cx="1048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Mumbai leads in pricing across all BHK categories.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Pune offers mid-range prices, consistently below Mumbai but above Nashik and         Nagpur.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Nagpur and Nashik remain the most affordable, especially for higher BHKs.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Price increases with BHK count, but the jump is steepest in Mumbai.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Mumbai’s premium pricing reflects its high-end market positioning.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6DF48-1569-2C7F-2E0C-382FACAE52A5}"/>
              </a:ext>
            </a:extLst>
          </p:cNvPr>
          <p:cNvSpPr txBox="1"/>
          <p:nvPr/>
        </p:nvSpPr>
        <p:spPr>
          <a:xfrm>
            <a:off x="264160" y="132080"/>
            <a:ext cx="534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Average Property Price per BHK across Cities :-</a:t>
            </a:r>
          </a:p>
        </p:txBody>
      </p:sp>
    </p:spTree>
    <p:extLst>
      <p:ext uri="{BB962C8B-B14F-4D97-AF65-F5344CB8AC3E}">
        <p14:creationId xmlns:p14="http://schemas.microsoft.com/office/powerpoint/2010/main" val="313869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8ED5BC-9968-FC9F-2B1A-53619778D235}"/>
              </a:ext>
            </a:extLst>
          </p:cNvPr>
          <p:cNvSpPr txBox="1"/>
          <p:nvPr/>
        </p:nvSpPr>
        <p:spPr>
          <a:xfrm>
            <a:off x="367562" y="128942"/>
            <a:ext cx="5977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Conclusion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592CB-AEFB-F867-1CA9-37F934E42980}"/>
              </a:ext>
            </a:extLst>
          </p:cNvPr>
          <p:cNvSpPr txBox="1"/>
          <p:nvPr/>
        </p:nvSpPr>
        <p:spPr>
          <a:xfrm>
            <a:off x="204132" y="964733"/>
            <a:ext cx="119878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Mumbai consistently leads in pricing, both in median price per sq. ft. and across all BHK categories—reinforcing its premium market status.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Pune emerges as a balanced market, offering a wide mix of property types and moderate pricing, making it attractive for both investors and end-users.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Nagpur and Nashik remain the most affordable cities, with tighter price distributions and lower average prices, ideal for budget-conscious buyers.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2 BHK properties dominate in amenity availability, especially with features like gyms and lifts, indicating high demand and developer focus.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Apartments are the most listed property type, especially in Mumbai and Pune, while plots are more common in Nagpur and Nashik.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Villas are rare across all cities, with almost no presence in Mumbai, suggesting limited supply or niche demand.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Price per sq. ft. varies widely within cities, especially in Mumbai, hinting at a mix of luxury and budget segments coexisting.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Multivariate visualizations reveal layered insights, such as how property type, city, and BHK interact to shape pricing and amenity trends.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Data limitations from scraping were acknowledged, ensuring transparency and reinforcing the credibility of the analysis.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702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800" b="0" i="0" u="none" strike="noStrike" cap="none" dirty="0"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4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754747" y="600067"/>
            <a:ext cx="2064654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sng" strike="noStrike" cap="none" dirty="0">
                <a:solidFill>
                  <a:schemeClr val="tx1">
                    <a:lumMod val="6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sz="1800" b="0" i="0" u="sng" strike="noStrike" cap="none" dirty="0">
              <a:solidFill>
                <a:schemeClr val="tx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37A61-BF8D-664E-BBB5-9348DDDFFA77}"/>
              </a:ext>
            </a:extLst>
          </p:cNvPr>
          <p:cNvSpPr txBox="1"/>
          <p:nvPr/>
        </p:nvSpPr>
        <p:spPr>
          <a:xfrm>
            <a:off x="1048624" y="1577130"/>
            <a:ext cx="8489659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000" b="1" dirty="0">
                <a:latin typeface="Calibri"/>
                <a:ea typeface="Calibri"/>
                <a:cs typeface="Calibri"/>
                <a:sym typeface="Calibri"/>
              </a:rPr>
              <a:t>Name – Nikhil Somnath </a:t>
            </a:r>
            <a:r>
              <a:rPr lang="en-IN" sz="2000" b="1" err="1">
                <a:latin typeface="Calibri"/>
                <a:ea typeface="Calibri"/>
                <a:cs typeface="Calibri"/>
                <a:sym typeface="Calibri"/>
              </a:rPr>
              <a:t>Borade</a:t>
            </a:r>
            <a:r>
              <a:rPr lang="en-IN" sz="2000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IN" sz="2000" b="1" dirty="0">
              <a:latin typeface="Calibri"/>
              <a:ea typeface="Calibri"/>
              <a:cs typeface="Calibri"/>
            </a:endParaRPr>
          </a:p>
          <a:p>
            <a:pPr marL="342900" lvl="0" indent="-342900"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endParaRPr lang="en-IN" sz="2000" b="1" dirty="0">
              <a:latin typeface="Calibri"/>
              <a:ea typeface="Calibri"/>
              <a:cs typeface="Calibri"/>
            </a:endParaRPr>
          </a:p>
          <a:p>
            <a:pPr marL="342900" lvl="0" indent="-342900"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000" b="1" dirty="0">
                <a:latin typeface="Calibri"/>
                <a:ea typeface="Calibri"/>
                <a:cs typeface="Calibri"/>
                <a:sym typeface="Calibri"/>
              </a:rPr>
              <a:t>Education  –Bachelor’s in Computer Science</a:t>
            </a:r>
            <a:endParaRPr lang="en-IN" sz="2000" b="1" dirty="0">
              <a:latin typeface="Calibri"/>
              <a:ea typeface="Calibri"/>
              <a:cs typeface="Calibri"/>
            </a:endParaRPr>
          </a:p>
          <a:p>
            <a:pPr marL="342900" lvl="0" indent="-342900"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endParaRPr lang="en-IN" sz="2000" b="1" dirty="0">
              <a:latin typeface="Calibri"/>
              <a:ea typeface="Calibri"/>
              <a:cs typeface="Calibri"/>
            </a:endParaRPr>
          </a:p>
          <a:p>
            <a:pPr marL="342900" lvl="0" indent="-342900"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000" b="1" dirty="0">
                <a:latin typeface="Calibri"/>
                <a:ea typeface="Calibri"/>
                <a:cs typeface="Calibri"/>
                <a:sym typeface="Calibri"/>
              </a:rPr>
              <a:t>GitHub – </a:t>
            </a:r>
            <a:r>
              <a:rPr lang="en-US" sz="2000" dirty="0">
                <a:solidFill>
                  <a:schemeClr val="tx2"/>
                </a:solidFill>
                <a:latin typeface="Neue Haas Grotesk Text Pro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https://github.com/NiksNk555</a:t>
            </a:r>
            <a:endParaRPr lang="en-IN" sz="2000" b="1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endParaRPr lang="en-IN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rgbClr val="FFFFFF"/>
              </a:buClr>
              <a:buSzPts val="1800"/>
              <a:buFont typeface="Wingdings" panose="05000000000000000000" pitchFamily="2" charset="2"/>
              <a:buChar char="Ø"/>
            </a:pPr>
            <a:r>
              <a:rPr lang="en-IN" sz="2000" b="1" dirty="0">
                <a:latin typeface="Calibri"/>
                <a:ea typeface="Calibri"/>
                <a:cs typeface="Calibri"/>
                <a:sym typeface="Calibri"/>
              </a:rPr>
              <a:t>LinkedIn  –  </a:t>
            </a:r>
            <a:r>
              <a:rPr lang="en-US" sz="2000" dirty="0">
                <a:solidFill>
                  <a:schemeClr val="tx2"/>
                </a:solidFill>
                <a:latin typeface="Neue Haas Grotesk Text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https://www.linkedin.com/in/nikhil-borade-307747314/</a:t>
            </a:r>
            <a:endParaRPr lang="en-IN" sz="2000">
              <a:solidFill>
                <a:schemeClr val="tx2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77CA-CB10-71DE-915D-532BF35907AA}"/>
              </a:ext>
            </a:extLst>
          </p:cNvPr>
          <p:cNvSpPr txBox="1"/>
          <p:nvPr/>
        </p:nvSpPr>
        <p:spPr>
          <a:xfrm>
            <a:off x="389466" y="16153"/>
            <a:ext cx="5706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IN" sz="2800" u="sng" dirty="0" err="1">
                <a:solidFill>
                  <a:schemeClr val="tx1">
                    <a:lumMod val="85000"/>
                  </a:schemeClr>
                </a:solidFill>
              </a:rPr>
              <a:t>Buisness</a:t>
            </a:r>
            <a:r>
              <a:rPr lang="en-IN" sz="2800" u="sng" dirty="0">
                <a:solidFill>
                  <a:schemeClr val="tx1">
                    <a:lumMod val="85000"/>
                  </a:schemeClr>
                </a:solidFill>
              </a:rPr>
              <a:t> Problems :-</a:t>
            </a:r>
            <a:r>
              <a:rPr lang="en-IN" sz="2800" dirty="0">
                <a:solidFill>
                  <a:schemeClr val="tx1">
                    <a:lumMod val="85000"/>
                  </a:schemeClr>
                </a:solidFill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4F6BA-FF1E-7EA2-8565-6A917546BB5A}"/>
              </a:ext>
            </a:extLst>
          </p:cNvPr>
          <p:cNvSpPr txBox="1"/>
          <p:nvPr/>
        </p:nvSpPr>
        <p:spPr>
          <a:xfrm>
            <a:off x="389466" y="3549422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tx1">
                    <a:lumMod val="85000"/>
                  </a:schemeClr>
                </a:solidFill>
              </a:rPr>
              <a:t>Objective of the Project :-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F6148E6-F6FE-051E-A548-8998DC842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66" y="4180364"/>
            <a:ext cx="10795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Collect property listings from the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Nestoria website.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Study property trends like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prices, sizes, cities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,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and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amenities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Show the insights with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easy-to-understand graphs and charts.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Understand housing demand by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B</a:t>
            </a:r>
            <a:r>
              <a:rPr lang="en-US" altLang="en-US" sz="2400" dirty="0">
                <a:latin typeface="Rockwell (Body)"/>
              </a:rPr>
              <a:t>H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ckwell (Body)"/>
              </a:rPr>
              <a:t>K type and city.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C1213-2480-F677-C7BC-3627E4BB5C9D}"/>
              </a:ext>
            </a:extLst>
          </p:cNvPr>
          <p:cNvSpPr txBox="1"/>
          <p:nvPr/>
        </p:nvSpPr>
        <p:spPr>
          <a:xfrm>
            <a:off x="389467" y="1051818"/>
            <a:ext cx="112352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All property details are scattered, so buyers find it hard to compare.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Property websites don’t always give data in a way we can directly analyze.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People want to know clear insights like price trends, popular BHKs, and available amenities.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Having this information helps buyers, sellers, and investors make better decisions.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8007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ing a web scrapper | Minelead">
            <a:extLst>
              <a:ext uri="{FF2B5EF4-FFF2-40B4-BE49-F238E27FC236}">
                <a16:creationId xmlns:a16="http://schemas.microsoft.com/office/drawing/2014/main" id="{E6D4BD11-46BB-3FFF-456A-B930459E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425" y="2311400"/>
            <a:ext cx="3120374" cy="2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ED4174-BACF-DFE3-E6A0-CC62FACCB857}"/>
              </a:ext>
            </a:extLst>
          </p:cNvPr>
          <p:cNvSpPr txBox="1"/>
          <p:nvPr/>
        </p:nvSpPr>
        <p:spPr>
          <a:xfrm>
            <a:off x="550334" y="372534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tx1">
                    <a:lumMod val="85000"/>
                  </a:schemeClr>
                </a:solidFill>
              </a:rPr>
              <a:t>Web Scraping :-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A2996-B4FA-FE25-950E-2AE2C6DC1191}"/>
              </a:ext>
            </a:extLst>
          </p:cNvPr>
          <p:cNvSpPr txBox="1"/>
          <p:nvPr/>
        </p:nvSpPr>
        <p:spPr>
          <a:xfrm>
            <a:off x="402167" y="1320834"/>
            <a:ext cx="74591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/>
              <a:t>Web scraping is the process of extracting data from websites.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000" dirty="0"/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/>
              <a:t>It is done using Python libraries like Requests, </a:t>
            </a:r>
            <a:r>
              <a:rPr lang="en-US" altLang="en-US" sz="2000" dirty="0" err="1"/>
              <a:t>BeautifulSoup</a:t>
            </a:r>
            <a:r>
              <a:rPr lang="en-US" altLang="en-US" sz="2000" dirty="0"/>
              <a:t>, and Regex.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/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/>
              <a:t>The scraper sends a request to the website and receives HTML content in response.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000" dirty="0"/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/>
              <a:t>Useful information is then parsed and extracted from the HTML code.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000" dirty="0"/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/>
              <a:t>Finally, the data is cleaned and stored (CSV/Excel/Database) for analysis.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1200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F98F75-599C-03CE-DDC8-FDFCA299FFA9}"/>
              </a:ext>
            </a:extLst>
          </p:cNvPr>
          <p:cNvSpPr txBox="1"/>
          <p:nvPr/>
        </p:nvSpPr>
        <p:spPr>
          <a:xfrm>
            <a:off x="157875" y="0"/>
            <a:ext cx="552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/>
              <a:t>First look of site:-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631A9-C581-2A05-216E-27A84191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650240"/>
            <a:ext cx="11607801" cy="589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449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BABBC-ED4F-914B-E8B6-03CBB70E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70" y="1840230"/>
            <a:ext cx="11055259" cy="31775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B7FE6-498F-CADE-A60B-23BC9F0746F6}"/>
              </a:ext>
            </a:extLst>
          </p:cNvPr>
          <p:cNvSpPr/>
          <p:nvPr/>
        </p:nvSpPr>
        <p:spPr>
          <a:xfrm>
            <a:off x="3855720" y="2019300"/>
            <a:ext cx="3352800" cy="32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B1DB2-5EAE-BE17-7ED9-0172C7DD5A5A}"/>
              </a:ext>
            </a:extLst>
          </p:cNvPr>
          <p:cNvSpPr/>
          <p:nvPr/>
        </p:nvSpPr>
        <p:spPr>
          <a:xfrm>
            <a:off x="4389120" y="2400300"/>
            <a:ext cx="922020" cy="266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FA3C33-A991-4919-DAC6-AC5E787D9CD2}"/>
              </a:ext>
            </a:extLst>
          </p:cNvPr>
          <p:cNvSpPr/>
          <p:nvPr/>
        </p:nvSpPr>
        <p:spPr>
          <a:xfrm>
            <a:off x="5367020" y="2400300"/>
            <a:ext cx="1134745" cy="266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455768-B9FC-3107-D3DE-796B96DBBB07}"/>
              </a:ext>
            </a:extLst>
          </p:cNvPr>
          <p:cNvSpPr/>
          <p:nvPr/>
        </p:nvSpPr>
        <p:spPr>
          <a:xfrm>
            <a:off x="7183120" y="2400300"/>
            <a:ext cx="1264920" cy="266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912B5-1250-FA68-337D-8E3E8F495C76}"/>
              </a:ext>
            </a:extLst>
          </p:cNvPr>
          <p:cNvSpPr/>
          <p:nvPr/>
        </p:nvSpPr>
        <p:spPr>
          <a:xfrm>
            <a:off x="10050780" y="1958340"/>
            <a:ext cx="1021080" cy="32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82CE1-ED0C-B468-867C-47D28E1ED8AE}"/>
              </a:ext>
            </a:extLst>
          </p:cNvPr>
          <p:cNvSpPr/>
          <p:nvPr/>
        </p:nvSpPr>
        <p:spPr>
          <a:xfrm>
            <a:off x="6557646" y="2400300"/>
            <a:ext cx="565150" cy="266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82C6E-7461-A8A4-0A21-7A8B00425E1A}"/>
              </a:ext>
            </a:extLst>
          </p:cNvPr>
          <p:cNvSpPr txBox="1"/>
          <p:nvPr/>
        </p:nvSpPr>
        <p:spPr>
          <a:xfrm>
            <a:off x="285226" y="253907"/>
            <a:ext cx="642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/>
              <a:t>Extracting the content from the container :-</a:t>
            </a:r>
          </a:p>
        </p:txBody>
      </p:sp>
    </p:spTree>
    <p:extLst>
      <p:ext uri="{BB962C8B-B14F-4D97-AF65-F5344CB8AC3E}">
        <p14:creationId xmlns:p14="http://schemas.microsoft.com/office/powerpoint/2010/main" val="146563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84960-6229-507D-51D3-DD9F5885393D}"/>
              </a:ext>
            </a:extLst>
          </p:cNvPr>
          <p:cNvSpPr txBox="1"/>
          <p:nvPr/>
        </p:nvSpPr>
        <p:spPr>
          <a:xfrm>
            <a:off x="213360" y="0"/>
            <a:ext cx="631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Old Data Frame 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5705C-73A8-F4C8-7461-445A6006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69783"/>
            <a:ext cx="10160000" cy="25217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E1C9D-1CD0-B9FE-E586-EF6ECCE8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598877"/>
            <a:ext cx="10160000" cy="29162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F8EE9-4CF7-772C-04AC-C78F39E54DE2}"/>
              </a:ext>
            </a:extLst>
          </p:cNvPr>
          <p:cNvSpPr txBox="1"/>
          <p:nvPr/>
        </p:nvSpPr>
        <p:spPr>
          <a:xfrm>
            <a:off x="292947" y="3093224"/>
            <a:ext cx="222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New </a:t>
            </a:r>
            <a:r>
              <a:rPr lang="en-IN" dirty="0" err="1"/>
              <a:t>DataFrame</a:t>
            </a:r>
            <a:r>
              <a:rPr lang="en-IN" dirty="0"/>
              <a:t> :-</a:t>
            </a:r>
          </a:p>
        </p:txBody>
      </p:sp>
    </p:spTree>
    <p:extLst>
      <p:ext uri="{BB962C8B-B14F-4D97-AF65-F5344CB8AC3E}">
        <p14:creationId xmlns:p14="http://schemas.microsoft.com/office/powerpoint/2010/main" val="234983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F4270-8971-6B76-31C0-312704000D4B}"/>
              </a:ext>
            </a:extLst>
          </p:cNvPr>
          <p:cNvSpPr txBox="1"/>
          <p:nvPr/>
        </p:nvSpPr>
        <p:spPr>
          <a:xfrm>
            <a:off x="558800" y="325120"/>
            <a:ext cx="673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/>
              <a:t>Data </a:t>
            </a:r>
            <a:r>
              <a:rPr lang="en-IN" sz="3200" u="sng" dirty="0" err="1"/>
              <a:t>visulatization</a:t>
            </a:r>
            <a:endParaRPr lang="en-IN" sz="3200" u="sng" dirty="0"/>
          </a:p>
          <a:p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1E40F-5C66-6918-225C-70AEF0B7643E}"/>
              </a:ext>
            </a:extLst>
          </p:cNvPr>
          <p:cNvSpPr txBox="1"/>
          <p:nvPr/>
        </p:nvSpPr>
        <p:spPr>
          <a:xfrm>
            <a:off x="558800" y="1564640"/>
            <a:ext cx="10982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Importance of Data Visualization:-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Helps us </a:t>
            </a:r>
            <a:r>
              <a:rPr lang="en-US" b="1" dirty="0"/>
              <a:t>understand data quickly</a:t>
            </a:r>
            <a:r>
              <a:rPr lang="en-US" dirty="0"/>
              <a:t> through charts and graphs.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Makes it easier to </a:t>
            </a:r>
            <a:r>
              <a:rPr lang="en-US" b="1" dirty="0"/>
              <a:t>spot patterns, trends, and outliers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Converts </a:t>
            </a:r>
            <a:r>
              <a:rPr lang="en-US" b="1" dirty="0"/>
              <a:t>complex numbers into simple visuals</a:t>
            </a:r>
            <a:r>
              <a:rPr lang="en-US" dirty="0"/>
              <a:t> that anyone can understand.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Helps in </a:t>
            </a:r>
            <a:r>
              <a:rPr lang="en-US" b="1" dirty="0"/>
              <a:t>better decision-making</a:t>
            </a:r>
            <a:r>
              <a:rPr lang="en-US" dirty="0"/>
              <a:t> for buyers, sellers, and investors.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Allows us to </a:t>
            </a:r>
            <a:r>
              <a:rPr lang="en-US" b="1" dirty="0"/>
              <a:t>compare cities, prices, BHKs, and amenities</a:t>
            </a:r>
            <a:r>
              <a:rPr lang="en-US" dirty="0"/>
              <a:t> clearly.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Makes the project results more </a:t>
            </a:r>
            <a:r>
              <a:rPr lang="en-US" b="1" dirty="0"/>
              <a:t>interactive and presentation-friendly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96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B06AC0A-A5B5-8800-1703-14F045F3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11" y="817033"/>
            <a:ext cx="6395509" cy="38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BCFAC7-2FBB-145C-6AB5-BE8F8DDA2785}"/>
              </a:ext>
            </a:extLst>
          </p:cNvPr>
          <p:cNvSpPr txBox="1"/>
          <p:nvPr/>
        </p:nvSpPr>
        <p:spPr>
          <a:xfrm>
            <a:off x="363219" y="281383"/>
            <a:ext cx="254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Univariate Analysis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EF84E-5A2F-9C1C-1327-D6A74D2D144B}"/>
              </a:ext>
            </a:extLst>
          </p:cNvPr>
          <p:cNvSpPr txBox="1"/>
          <p:nvPr/>
        </p:nvSpPr>
        <p:spPr>
          <a:xfrm>
            <a:off x="216112" y="4946888"/>
            <a:ext cx="8816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Apartments dominate the market with more than 70% of total properties.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Plots make up around 22% of the listings.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Villas are rare, with less than 6% share.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shows that most buyers prefer apartments, while villas are a small luxury segment.</a:t>
            </a:r>
            <a:endParaRPr lang="en-IN" dirty="0"/>
          </a:p>
        </p:txBody>
      </p:sp>
      <p:pic>
        <p:nvPicPr>
          <p:cNvPr id="2052" name="Picture 4" descr="Ibt5lfcpymMAAAAASUVORK5CYII= (487×505)">
            <a:extLst>
              <a:ext uri="{FF2B5EF4-FFF2-40B4-BE49-F238E27FC236}">
                <a16:creationId xmlns:a16="http://schemas.microsoft.com/office/drawing/2014/main" id="{0FC6C1B2-6EB2-90A8-0BE2-AE43554F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030" y="817033"/>
            <a:ext cx="5011738" cy="38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F0D7F3-302D-C678-1261-9B4298D4599B}"/>
              </a:ext>
            </a:extLst>
          </p:cNvPr>
          <p:cNvSpPr txBox="1"/>
          <p:nvPr/>
        </p:nvSpPr>
        <p:spPr>
          <a:xfrm>
            <a:off x="2904066" y="821910"/>
            <a:ext cx="172402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 dirty="0"/>
              <a:t>Top 3 Property_Type</a:t>
            </a:r>
          </a:p>
        </p:txBody>
      </p:sp>
    </p:spTree>
    <p:extLst>
      <p:ext uri="{BB962C8B-B14F-4D97-AF65-F5344CB8AC3E}">
        <p14:creationId xmlns:p14="http://schemas.microsoft.com/office/powerpoint/2010/main" val="252120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1331</TotalTime>
  <Words>1268</Words>
  <Application>Microsoft Office PowerPoint</Application>
  <PresentationFormat>Widescreen</PresentationFormat>
  <Paragraphs>118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Saurabh Samore</cp:lastModifiedBy>
  <cp:revision>146</cp:revision>
  <dcterms:created xsi:type="dcterms:W3CDTF">2021-02-16T05:19:01Z</dcterms:created>
  <dcterms:modified xsi:type="dcterms:W3CDTF">2025-10-01T10:13:04Z</dcterms:modified>
</cp:coreProperties>
</file>